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0" r:id="rId4"/>
    <p:sldId id="273" r:id="rId5"/>
    <p:sldId id="272" r:id="rId6"/>
    <p:sldId id="275" r:id="rId7"/>
    <p:sldId id="276" r:id="rId8"/>
    <p:sldId id="278" r:id="rId9"/>
    <p:sldId id="279" r:id="rId10"/>
    <p:sldId id="271" r:id="rId11"/>
    <p:sldId id="277" r:id="rId12"/>
    <p:sldId id="265" r:id="rId13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xXn1UcC3Gq41C4VPYtbpq0LDZ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>
        <a:alpha val="28000"/>
      </a:schemeClr>
    </a:solidFill>
    <a:ln>
      <a:noFill/>
    </a:ln>
    <a:effectLst/>
  </c:spPr>
  <c:txPr>
    <a:bodyPr/>
    <a:lstStyle/>
    <a:p>
      <a:pPr>
        <a:defRPr b="1" baseline="0"/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>
        <a:alpha val="28000"/>
      </a:schemeClr>
    </a:solidFill>
    <a:ln>
      <a:noFill/>
    </a:ln>
    <a:effectLst/>
  </c:spPr>
  <c:txPr>
    <a:bodyPr/>
    <a:lstStyle/>
    <a:p>
      <a:pPr>
        <a:defRPr b="1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0.52656</cdr:x>
      <cdr:y>0.05653</cdr:y>
    </cdr:from>
    <cdr:to>
      <cdr:x>0.87525</cdr:x>
      <cdr:y>0.94347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12F56E9F-9834-82CA-31CB-F7B67CA6357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998068" y="173001"/>
          <a:ext cx="2647619" cy="2714286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Marcador de texto 1">
          <a:extLst xmlns:a="http://schemas.openxmlformats.org/drawingml/2006/main">
            <a:ext uri="{FF2B5EF4-FFF2-40B4-BE49-F238E27FC236}">
              <a16:creationId xmlns:a16="http://schemas.microsoft.com/office/drawing/2014/main" id="{4BB8083A-7AF3-CC78-8A7E-0A943FBA07CD}"/>
            </a:ext>
          </a:extLst>
        </cdr:cNvPr>
        <cdr:cNvSpPr>
          <a:spLocks xmlns:a="http://schemas.openxmlformats.org/drawingml/2006/main" noGrp="1"/>
        </cdr:cNvSpPr>
      </cdr:nvSpPr>
      <cdr:spPr>
        <a:xfrm xmlns:a="http://schemas.openxmlformats.org/drawingml/2006/main">
          <a:off x="0" y="0"/>
          <a:ext cx="4873943" cy="492442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txBody>
        <a:bodyPr xmlns:a="http://schemas.openxmlformats.org/drawingml/2006/main" spcFirstLastPara="1" wrap="square" lIns="0" tIns="0" rIns="0" bIns="0" anchor="t" anchorCtr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L="457200" marR="0" lvl="0" indent="-22860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  <a:def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defRPr>
          </a:lvl1pPr>
          <a:lvl2pPr marL="914400" marR="0" lvl="1" indent="-22860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  <a:def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defRPr>
          </a:lvl2pPr>
          <a:lvl3pPr marL="1371600" marR="0" lvl="2" indent="-22860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  <a:def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defRPr>
          </a:lvl3pPr>
          <a:lvl4pPr marL="1828800" marR="0" lvl="3" indent="-22860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  <a:def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defRPr>
          </a:lvl4pPr>
          <a:lvl5pPr marL="2286000" marR="0" lvl="4" indent="-22860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  <a:def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defRPr>
          </a:lvl5pPr>
          <a:lvl6pPr marL="2743200" marR="0" lvl="5" indent="-22860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  <a:def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defRPr>
          </a:lvl6pPr>
          <a:lvl7pPr marL="3200400" marR="0" lvl="6" indent="-22860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  <a:def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defRPr>
          </a:lvl7pPr>
          <a:lvl8pPr marL="3657600" marR="0" lvl="7" indent="-22860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  <a:def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defRPr>
          </a:lvl8pPr>
          <a:lvl9pPr marL="4114800" marR="0" lvl="8" indent="-22860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  <a:def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defRPr>
          </a:lvl9pPr>
        </a:lstStyle>
        <a:p xmlns:a="http://schemas.openxmlformats.org/drawingml/2006/main">
          <a:pPr marL="685800" indent="-457200">
            <a:buAutoNum type="arabicPeriod"/>
          </a:pPr>
          <a:r>
            <a:rPr lang="es-PE" dirty="0"/>
            <a:t>Lenguajes Julia, Python &amp; R</a:t>
          </a:r>
        </a:p>
        <a:p xmlns:a="http://schemas.openxmlformats.org/drawingml/2006/main">
          <a:pPr marL="685800" indent="-457200">
            <a:buAutoNum type="arabicPeriod"/>
          </a:pPr>
          <a:r>
            <a:rPr lang="es-PE" dirty="0"/>
            <a:t>Facilita la escritura de código, importación de librerías, comunicación entre usuarios mediante anotaciones en </a:t>
          </a:r>
          <a:r>
            <a:rPr lang="es-PE" dirty="0" err="1"/>
            <a:t>Markdown</a:t>
          </a:r>
          <a:r>
            <a:rPr lang="es-PE" dirty="0"/>
            <a:t>.</a:t>
          </a:r>
        </a:p>
        <a:p xmlns:a="http://schemas.openxmlformats.org/drawingml/2006/main">
          <a:pPr marL="685800" indent="-457200">
            <a:buAutoNum type="arabicPeriod"/>
          </a:pPr>
          <a:r>
            <a:rPr lang="es-PE" dirty="0"/>
            <a:t>Genera archivos en formato PDF del desarrollo de la sesión.</a:t>
          </a:r>
        </a:p>
        <a:p xmlns:a="http://schemas.openxmlformats.org/drawingml/2006/main">
          <a:pPr marL="685800" indent="-457200">
            <a:buAutoNum type="arabicPeriod"/>
          </a:pPr>
          <a:r>
            <a:rPr lang="es-PE" dirty="0"/>
            <a:t>Ideal para practicar ejercicios ya que se pueden reproducir los pasos y modificar para mejor comprensión.</a:t>
          </a:r>
        </a:p>
        <a:p xmlns:a="http://schemas.openxmlformats.org/drawingml/2006/main">
          <a:pPr marL="685800" indent="-457200">
            <a:buAutoNum type="arabicPeriod"/>
          </a:pPr>
          <a:r>
            <a:rPr lang="es-PE" dirty="0"/>
            <a:t>Instalación externa de programas (</a:t>
          </a:r>
          <a:r>
            <a:rPr lang="es-PE" dirty="0" err="1"/>
            <a:t>Colab</a:t>
          </a:r>
          <a:r>
            <a:rPr lang="es-PE" dirty="0"/>
            <a:t>: servidor basado en Linux)</a:t>
          </a:r>
        </a:p>
        <a:p xmlns:a="http://schemas.openxmlformats.org/drawingml/2006/main">
          <a:pPr marL="685800" indent="-457200">
            <a:buAutoNum type="arabicPeriod"/>
          </a:pPr>
          <a:r>
            <a:rPr lang="es-PE" dirty="0"/>
            <a:t>Plataforma ideal para el desarrollo de software, </a:t>
          </a:r>
          <a:r>
            <a:rPr lang="es-PE" dirty="0" err="1"/>
            <a:t>ia</a:t>
          </a:r>
          <a:r>
            <a:rPr lang="es-PE" dirty="0"/>
            <a:t>, base de datos, etc.</a:t>
          </a:r>
        </a:p>
        <a:p xmlns:a="http://schemas.openxmlformats.org/drawingml/2006/main">
          <a:pPr marL="228600" indent="0"/>
          <a:r>
            <a:rPr lang="es-PE" dirty="0"/>
            <a:t>       Y mucho más…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913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347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77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97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24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300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91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9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22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469582" y="212090"/>
            <a:ext cx="7433309" cy="70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991552" y="1425003"/>
            <a:ext cx="9896475" cy="460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title"/>
          </p:nvPr>
        </p:nvSpPr>
        <p:spPr>
          <a:xfrm>
            <a:off x="469582" y="212090"/>
            <a:ext cx="7433309" cy="70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56259"/>
            <a:ext cx="12192000" cy="6601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1"/>
          <p:cNvSpPr txBox="1">
            <a:spLocks noGrp="1"/>
          </p:cNvSpPr>
          <p:nvPr>
            <p:ph type="title"/>
          </p:nvPr>
        </p:nvSpPr>
        <p:spPr>
          <a:xfrm>
            <a:off x="469582" y="212090"/>
            <a:ext cx="7433309" cy="70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body" idx="1"/>
          </p:nvPr>
        </p:nvSpPr>
        <p:spPr>
          <a:xfrm>
            <a:off x="991552" y="1425003"/>
            <a:ext cx="9896475" cy="460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nefable12/herramientas_basicas/blob/main/1_ABC_Python_github.ipynb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 txBox="1">
            <a:spLocks noGrp="1"/>
          </p:cNvSpPr>
          <p:nvPr>
            <p:ph type="title"/>
          </p:nvPr>
        </p:nvSpPr>
        <p:spPr>
          <a:xfrm>
            <a:off x="815338" y="2234183"/>
            <a:ext cx="10996932" cy="188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FFFFFF"/>
                </a:solidFill>
              </a:rPr>
              <a:t>CUADERNOS DE CÓDIGO DE PYTHON PARA DOCENTES UNIVERSITARIOS</a:t>
            </a:r>
            <a:endParaRPr dirty="0">
              <a:solidFill>
                <a:srgbClr val="FFFFFF"/>
              </a:solidFill>
            </a:endParaRPr>
          </a:p>
          <a:p>
            <a:pPr marL="1270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s-PE" sz="3200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Agosto-2024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 txBox="1"/>
          <p:nvPr/>
        </p:nvSpPr>
        <p:spPr>
          <a:xfrm>
            <a:off x="5217795" y="4303712"/>
            <a:ext cx="6594475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dirty="0">
                <a:solidFill>
                  <a:srgbClr val="FFF1CC"/>
                </a:solidFill>
                <a:latin typeface="Arial"/>
                <a:ea typeface="Arial"/>
                <a:cs typeface="Arial"/>
                <a:sym typeface="Arial"/>
              </a:rPr>
              <a:t>Jesús Antonio Alvarado Huayhuaz.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marR="11430" lvl="0" indent="0" algn="r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s-PE" sz="1800" dirty="0">
                <a:solidFill>
                  <a:srgbClr val="FFF1CC"/>
                </a:solidFill>
                <a:latin typeface="Arial"/>
                <a:ea typeface="Arial"/>
                <a:cs typeface="Arial"/>
                <a:sym typeface="Arial"/>
              </a:rPr>
              <a:t>DIRECCIÓN UNIVERSITARIA DE PERSONAL DOCENTE.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marR="5080" lvl="0" indent="0" algn="r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s-PE" sz="1800" dirty="0">
                <a:solidFill>
                  <a:srgbClr val="FFF1CC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469582" y="212090"/>
            <a:ext cx="10274618" cy="112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dirty="0"/>
              <a:t>ESTRATEGIAS PARA RESOLUCIÓN DE PROBLEMAS EN CIENCIAS BÁSICAS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EB54EE-53A2-62C6-206F-DD15336822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68"/>
          <a:stretch/>
        </p:blipFill>
        <p:spPr>
          <a:xfrm>
            <a:off x="326706" y="2540616"/>
            <a:ext cx="4988243" cy="38032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9FE244-6C50-47C8-D3D9-4EEC17F43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2" t="30533" b="30945"/>
          <a:stretch/>
        </p:blipFill>
        <p:spPr>
          <a:xfrm>
            <a:off x="1543412" y="2540616"/>
            <a:ext cx="1390288" cy="235704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A71437F-BC6E-DC5E-0FBD-A11C3C38D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32" y="1979183"/>
            <a:ext cx="8168471" cy="400747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4909D56-8970-F18A-D5AC-21688B95E1DC}"/>
              </a:ext>
            </a:extLst>
          </p:cNvPr>
          <p:cNvSpPr/>
          <p:nvPr/>
        </p:nvSpPr>
        <p:spPr>
          <a:xfrm>
            <a:off x="267497" y="1912508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>
                <a:latin typeface="+mn-lt"/>
              </a:rPr>
              <a:t>Esbozar, plantear, diagramar, comparar, etc.</a:t>
            </a:r>
          </a:p>
        </p:txBody>
      </p:sp>
    </p:spTree>
    <p:extLst>
      <p:ext uri="{BB962C8B-B14F-4D97-AF65-F5344CB8AC3E}">
        <p14:creationId xmlns:p14="http://schemas.microsoft.com/office/powerpoint/2010/main" val="93527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1;p9">
            <a:extLst>
              <a:ext uri="{FF2B5EF4-FFF2-40B4-BE49-F238E27FC236}">
                <a16:creationId xmlns:a16="http://schemas.microsoft.com/office/drawing/2014/main" id="{668D1F31-0BB3-861E-CCA5-F745077CE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832" y="469265"/>
            <a:ext cx="10274618" cy="63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dirty="0"/>
              <a:t>Ejercicios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7E62AF-5DFA-7B29-AFA5-2CE19FEF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77" y="1685925"/>
            <a:ext cx="9200673" cy="44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759459" y="266267"/>
            <a:ext cx="7606328" cy="183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4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9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endParaRPr sz="9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0"/>
          <p:cNvSpPr txBox="1"/>
          <p:nvPr/>
        </p:nvSpPr>
        <p:spPr>
          <a:xfrm>
            <a:off x="5314869" y="3945558"/>
            <a:ext cx="6590100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dirty="0">
                <a:solidFill>
                  <a:srgbClr val="FFF1CC"/>
                </a:solidFill>
                <a:latin typeface="Georgia"/>
                <a:ea typeface="Georgia"/>
                <a:cs typeface="Georgia"/>
                <a:sym typeface="Georgia"/>
              </a:rPr>
              <a:t>Dirección Universitaria de Personal Docente.</a:t>
            </a: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marL="0" marR="10795" lvl="0" indent="0" algn="r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s-PE" sz="1800" dirty="0">
                <a:solidFill>
                  <a:srgbClr val="FFF1CC"/>
                </a:solidFill>
                <a:latin typeface="Georgia"/>
                <a:ea typeface="Georgia"/>
                <a:cs typeface="Georgia"/>
                <a:sym typeface="Georgia"/>
              </a:rPr>
              <a:t>Vicerrectorado Académico.</a:t>
            </a: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marL="0" marR="8255" lvl="0" indent="0" algn="r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s-PE" sz="1800" dirty="0">
                <a:solidFill>
                  <a:srgbClr val="FFF1CC"/>
                </a:solidFill>
                <a:latin typeface="Georgia"/>
                <a:ea typeface="Georgia"/>
                <a:cs typeface="Georgia"/>
                <a:sym typeface="Georgia"/>
              </a:rPr>
              <a:t>2024</a:t>
            </a: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>
            <a:spLocks noGrp="1"/>
          </p:cNvSpPr>
          <p:nvPr>
            <p:ph type="title"/>
          </p:nvPr>
        </p:nvSpPr>
        <p:spPr>
          <a:xfrm>
            <a:off x="469582" y="1115469"/>
            <a:ext cx="7433309" cy="57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dirty="0"/>
              <a:t>Antes de iniciar…</a:t>
            </a:r>
            <a:endParaRPr sz="3600" dirty="0"/>
          </a:p>
        </p:txBody>
      </p:sp>
      <p:graphicFrame>
        <p:nvGraphicFramePr>
          <p:cNvPr id="54" name="Google Shape;54;p2"/>
          <p:cNvGraphicFramePr/>
          <p:nvPr>
            <p:extLst>
              <p:ext uri="{D42A27DB-BD31-4B8C-83A1-F6EECF244321}">
                <p14:modId xmlns:p14="http://schemas.microsoft.com/office/powerpoint/2010/main" val="1469470669"/>
              </p:ext>
            </p:extLst>
          </p:nvPr>
        </p:nvGraphicFramePr>
        <p:xfrm>
          <a:off x="469582" y="2210848"/>
          <a:ext cx="7592870" cy="3060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1E426476-6455-7A0D-40FB-507005F27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582" y="3074893"/>
            <a:ext cx="2918298" cy="1477328"/>
          </a:xfrm>
        </p:spPr>
        <p:txBody>
          <a:bodyPr/>
          <a:lstStyle/>
          <a:p>
            <a:pPr marL="228600" indent="0" algn="ctr"/>
            <a:r>
              <a:rPr lang="es-PE" sz="2400" dirty="0">
                <a:solidFill>
                  <a:srgbClr val="FF0000"/>
                </a:solidFill>
              </a:rPr>
              <a:t>Menti.com</a:t>
            </a:r>
          </a:p>
          <a:p>
            <a:pPr marL="228600" indent="0" algn="ctr"/>
            <a:endParaRPr lang="es-PE" sz="2400" dirty="0">
              <a:solidFill>
                <a:srgbClr val="FF0000"/>
              </a:solidFill>
            </a:endParaRPr>
          </a:p>
          <a:p>
            <a:pPr marL="228600" indent="0" algn="ctr"/>
            <a:r>
              <a:rPr lang="es-PE" sz="2400" dirty="0">
                <a:solidFill>
                  <a:schemeClr val="tx1"/>
                </a:solidFill>
              </a:rPr>
              <a:t>CÓDIGO: 37827135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B64C4A-C44B-9150-CB87-204098405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62"/>
          <a:stretch/>
        </p:blipFill>
        <p:spPr>
          <a:xfrm>
            <a:off x="8186958" y="1549940"/>
            <a:ext cx="3898038" cy="4721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1D0A1E8-955C-C8A6-51EA-3D3BF33F2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17135" r="25320" b="17918"/>
          <a:stretch/>
        </p:blipFill>
        <p:spPr>
          <a:xfrm rot="16200000">
            <a:off x="8932607" y="1734347"/>
            <a:ext cx="2812030" cy="3706757"/>
          </a:xfrm>
          <a:prstGeom prst="rect">
            <a:avLst/>
          </a:prstGeom>
        </p:spPr>
      </p:pic>
      <p:sp>
        <p:nvSpPr>
          <p:cNvPr id="52" name="Google Shape;52;p2"/>
          <p:cNvSpPr txBox="1">
            <a:spLocks noGrp="1"/>
          </p:cNvSpPr>
          <p:nvPr>
            <p:ph type="title"/>
          </p:nvPr>
        </p:nvSpPr>
        <p:spPr>
          <a:xfrm>
            <a:off x="469582" y="1115469"/>
            <a:ext cx="7433309" cy="57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dirty="0"/>
              <a:t>Objetivos</a:t>
            </a:r>
            <a:endParaRPr sz="3600" dirty="0"/>
          </a:p>
        </p:txBody>
      </p:sp>
      <p:graphicFrame>
        <p:nvGraphicFramePr>
          <p:cNvPr id="54" name="Google Shape;54;p2"/>
          <p:cNvGraphicFramePr/>
          <p:nvPr/>
        </p:nvGraphicFramePr>
        <p:xfrm>
          <a:off x="469582" y="2210848"/>
          <a:ext cx="7592870" cy="3060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1E426476-6455-7A0D-40FB-507005F27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582" y="2229530"/>
            <a:ext cx="7592870" cy="3041607"/>
          </a:xfrm>
        </p:spPr>
        <p:txBody>
          <a:bodyPr/>
          <a:lstStyle/>
          <a:p>
            <a:r>
              <a:rPr lang="es-PE" sz="2400" dirty="0">
                <a:solidFill>
                  <a:schemeClr val="tx1"/>
                </a:solidFill>
              </a:rPr>
              <a:t>1) Identificar el impacto de los cuadernos de código como herramienta de aprendizaje en el planteamiento y resolución de problemas.</a:t>
            </a:r>
          </a:p>
          <a:p>
            <a:r>
              <a:rPr lang="es-PE" sz="2400" dirty="0">
                <a:solidFill>
                  <a:schemeClr val="tx1"/>
                </a:solidFill>
              </a:rPr>
              <a:t>2) Ejecutar algoritmos básicos en lenguaje de programación Python para realizar análisis gráfico en literatura científica y otros.</a:t>
            </a:r>
          </a:p>
          <a:p>
            <a:r>
              <a:rPr lang="es-PE" sz="2400" dirty="0">
                <a:solidFill>
                  <a:schemeClr val="tx1"/>
                </a:solidFill>
              </a:rPr>
              <a:t>3) Aplicar recursos educativos de código abierto desde Google </a:t>
            </a:r>
            <a:r>
              <a:rPr lang="es-PE" sz="2400" dirty="0" err="1">
                <a:solidFill>
                  <a:schemeClr val="tx1"/>
                </a:solidFill>
              </a:rPr>
              <a:t>Colab</a:t>
            </a:r>
            <a:r>
              <a:rPr lang="es-PE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30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>
            <a:spLocks noGrp="1"/>
          </p:cNvSpPr>
          <p:nvPr>
            <p:ph type="title"/>
          </p:nvPr>
        </p:nvSpPr>
        <p:spPr>
          <a:xfrm>
            <a:off x="469582" y="212090"/>
            <a:ext cx="10415669" cy="69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PRE-ÁMBULO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B9823B9-8269-AB08-8928-58458A58E5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1" y="1138287"/>
            <a:ext cx="1946595" cy="257599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FD0F8CD-EE6F-4358-BB43-4CF5BCBB4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69" y="1469564"/>
            <a:ext cx="3774666" cy="418358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8BD5BF6-260C-18B5-3F9F-7C3A377B89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06" y="1162791"/>
            <a:ext cx="1731633" cy="25281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95AE2AB-A14C-C6E7-1D87-4A72E00FE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" y="4185061"/>
            <a:ext cx="6043456" cy="15712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F651EC-5D2D-A70C-9085-BE8E446774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63" y="1366358"/>
            <a:ext cx="2612886" cy="2316759"/>
          </a:xfrm>
          <a:prstGeom prst="rect">
            <a:avLst/>
          </a:prstGeom>
        </p:spPr>
      </p:pic>
      <p:sp>
        <p:nvSpPr>
          <p:cNvPr id="7" name="Google Shape;220;p8">
            <a:extLst>
              <a:ext uri="{FF2B5EF4-FFF2-40B4-BE49-F238E27FC236}">
                <a16:creationId xmlns:a16="http://schemas.microsoft.com/office/drawing/2014/main" id="{07712F21-FDCA-AB1E-442A-B16567BFF583}"/>
              </a:ext>
            </a:extLst>
          </p:cNvPr>
          <p:cNvSpPr txBox="1"/>
          <p:nvPr/>
        </p:nvSpPr>
        <p:spPr>
          <a:xfrm>
            <a:off x="0" y="6439066"/>
            <a:ext cx="11452904" cy="418933"/>
          </a:xfrm>
          <a:prstGeom prst="rect">
            <a:avLst/>
          </a:prstGeom>
          <a:gradFill flip="none" rotWithShape="1">
            <a:gsLst>
              <a:gs pos="22000">
                <a:schemeClr val="accent1">
                  <a:lumMod val="5000"/>
                  <a:lumOff val="95000"/>
                  <a:alpha val="0"/>
                </a:schemeClr>
              </a:gs>
              <a:gs pos="68286">
                <a:srgbClr val="B5D2EC">
                  <a:alpha val="58000"/>
                </a:srgbClr>
              </a:gs>
              <a:gs pos="47000">
                <a:schemeClr val="accent1">
                  <a:lumMod val="45000"/>
                  <a:lumOff val="55000"/>
                  <a:alpha val="30000"/>
                </a:schemeClr>
              </a:gs>
              <a:gs pos="8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30000"/>
              </a:lnSpc>
              <a:buClr>
                <a:schemeClr val="dk1"/>
              </a:buClr>
              <a:buSzPts val="1110"/>
            </a:pPr>
            <a:r>
              <a:rPr lang="en-US" sz="1100" dirty="0" err="1">
                <a:latin typeface="Trebuchet MS" panose="020B0603020202020204" pitchFamily="34" charset="0"/>
              </a:rPr>
              <a:t>Perkel</a:t>
            </a:r>
            <a:r>
              <a:rPr lang="en-US" sz="1100" dirty="0">
                <a:latin typeface="Trebuchet MS" panose="020B0603020202020204" pitchFamily="34" charset="0"/>
              </a:rPr>
              <a:t> JM (2021) Ten computer codes that transformed science. Nature 589:344–348. https://doi.org/10.1038/d41586-021-00075-2</a:t>
            </a:r>
          </a:p>
          <a:p>
            <a:pPr lvl="0" algn="just">
              <a:lnSpc>
                <a:spcPct val="130000"/>
              </a:lnSpc>
              <a:buClr>
                <a:schemeClr val="dk1"/>
              </a:buClr>
              <a:buSzPts val="1110"/>
            </a:pPr>
            <a:endParaRPr lang="en-US" sz="11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9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jugador de fútbol americano&#10;&#10;Descripción generada automáticamente con confianza baja">
            <a:extLst>
              <a:ext uri="{FF2B5EF4-FFF2-40B4-BE49-F238E27FC236}">
                <a16:creationId xmlns:a16="http://schemas.microsoft.com/office/drawing/2014/main" id="{EC5B898F-B169-55C0-1B17-95AE557E5F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924550" y="0"/>
            <a:ext cx="6267450" cy="6438900"/>
          </a:xfrm>
          <a:prstGeom prst="rect">
            <a:avLst/>
          </a:prstGeom>
        </p:spPr>
      </p:pic>
      <p:sp>
        <p:nvSpPr>
          <p:cNvPr id="52" name="Google Shape;52;p2"/>
          <p:cNvSpPr txBox="1">
            <a:spLocks noGrp="1"/>
          </p:cNvSpPr>
          <p:nvPr>
            <p:ph type="title"/>
          </p:nvPr>
        </p:nvSpPr>
        <p:spPr>
          <a:xfrm>
            <a:off x="469582" y="212090"/>
            <a:ext cx="10415669" cy="69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CUADERNOS DE CÓDIGO DE PYTHON</a:t>
            </a:r>
            <a:endParaRPr dirty="0"/>
          </a:p>
        </p:txBody>
      </p:sp>
      <p:graphicFrame>
        <p:nvGraphicFramePr>
          <p:cNvPr id="54" name="Google Shape;54;p2"/>
          <p:cNvGraphicFramePr/>
          <p:nvPr>
            <p:extLst>
              <p:ext uri="{D42A27DB-BD31-4B8C-83A1-F6EECF244321}">
                <p14:modId xmlns:p14="http://schemas.microsoft.com/office/powerpoint/2010/main" val="3971197542"/>
              </p:ext>
            </p:extLst>
          </p:nvPr>
        </p:nvGraphicFramePr>
        <p:xfrm>
          <a:off x="469582" y="1372338"/>
          <a:ext cx="4873943" cy="4600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3572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88C7738-D37E-717E-8342-E78878720D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2" r="23366"/>
          <a:stretch/>
        </p:blipFill>
        <p:spPr>
          <a:xfrm>
            <a:off x="8899135" y="1866802"/>
            <a:ext cx="2553769" cy="263869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5948992-4962-1B1E-BC64-56DFF734D4B2}"/>
              </a:ext>
            </a:extLst>
          </p:cNvPr>
          <p:cNvSpPr/>
          <p:nvPr/>
        </p:nvSpPr>
        <p:spPr>
          <a:xfrm>
            <a:off x="444033" y="5478587"/>
            <a:ext cx="11309681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PE" sz="1400" dirty="0" err="1">
                <a:solidFill>
                  <a:srgbClr val="222222"/>
                </a:solidFill>
                <a:latin typeface="Trajan Pro"/>
              </a:rPr>
              <a:t>Jupyter</a:t>
            </a:r>
            <a:r>
              <a:rPr lang="es-PE" sz="1400" dirty="0">
                <a:solidFill>
                  <a:srgbClr val="222222"/>
                </a:solidFill>
                <a:latin typeface="Trajan Pro"/>
              </a:rPr>
              <a:t> es una herramienta web interactiva gratuita de código abierto conocida como </a:t>
            </a:r>
            <a:r>
              <a:rPr lang="es-PE" sz="1400" dirty="0">
                <a:solidFill>
                  <a:srgbClr val="FF0000"/>
                </a:solidFill>
                <a:latin typeface="Trajan Pro"/>
              </a:rPr>
              <a:t>cuaderno computacional</a:t>
            </a:r>
            <a:r>
              <a:rPr lang="es-PE" sz="1400" dirty="0">
                <a:solidFill>
                  <a:srgbClr val="222222"/>
                </a:solidFill>
                <a:latin typeface="Trajan Pro"/>
              </a:rPr>
              <a:t>, empleada para combinar código de software, resultados computacionales, texto explicativo y recursos multimedia en un solo documento. Los portátiles computacionales han existido durante décadas, pero </a:t>
            </a:r>
            <a:r>
              <a:rPr lang="es-PE" sz="1400" dirty="0" err="1">
                <a:solidFill>
                  <a:srgbClr val="222222"/>
                </a:solidFill>
                <a:latin typeface="Trajan Pro"/>
              </a:rPr>
              <a:t>Jupyter</a:t>
            </a:r>
            <a:r>
              <a:rPr lang="es-PE" sz="1400" dirty="0">
                <a:solidFill>
                  <a:srgbClr val="222222"/>
                </a:solidFill>
                <a:latin typeface="Trajan Pro"/>
              </a:rPr>
              <a:t> en particular se ha disparado en popularidad en los últimos años.</a:t>
            </a:r>
            <a:endParaRPr lang="es-ES" sz="1400" dirty="0">
              <a:latin typeface="Trajan Pro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9F005F2-1BEF-B515-886F-2B9404A26D42}"/>
              </a:ext>
            </a:extLst>
          </p:cNvPr>
          <p:cNvSpPr/>
          <p:nvPr/>
        </p:nvSpPr>
        <p:spPr>
          <a:xfrm>
            <a:off x="739096" y="1996081"/>
            <a:ext cx="25315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PE" sz="1400" dirty="0">
                <a:solidFill>
                  <a:srgbClr val="202122"/>
                </a:solidFill>
                <a:latin typeface="Trajan Pro"/>
              </a:rPr>
              <a:t>Un notebook en </a:t>
            </a:r>
            <a:r>
              <a:rPr lang="es-PE" sz="1400" dirty="0" err="1">
                <a:solidFill>
                  <a:srgbClr val="202122"/>
                </a:solidFill>
                <a:latin typeface="Trajan Pro"/>
              </a:rPr>
              <a:t>iPython</a:t>
            </a:r>
            <a:r>
              <a:rPr lang="es-PE" sz="1400" dirty="0">
                <a:solidFill>
                  <a:srgbClr val="202122"/>
                </a:solidFill>
                <a:latin typeface="Trajan Pro"/>
              </a:rPr>
              <a:t> es un documento JSON que contiene una lista ordenada de entradas y salidas (código, texto, matemáticas, dibujos, etc.)</a:t>
            </a:r>
          </a:p>
          <a:p>
            <a:pPr algn="r"/>
            <a:r>
              <a:rPr lang="es-PE" sz="1400" dirty="0">
                <a:solidFill>
                  <a:srgbClr val="202122"/>
                </a:solidFill>
                <a:latin typeface="Trajan Pro"/>
              </a:rPr>
              <a:t>Pueden ser complementados con HTML, </a:t>
            </a:r>
            <a:r>
              <a:rPr lang="es-PE" sz="1400" dirty="0" err="1">
                <a:solidFill>
                  <a:srgbClr val="202122"/>
                </a:solidFill>
                <a:latin typeface="Trajan Pro"/>
              </a:rPr>
              <a:t>Markdown</a:t>
            </a:r>
            <a:r>
              <a:rPr lang="es-PE" sz="1400" dirty="0">
                <a:solidFill>
                  <a:srgbClr val="202122"/>
                </a:solidFill>
                <a:latin typeface="Trajan Pro"/>
              </a:rPr>
              <a:t> y </a:t>
            </a:r>
            <a:r>
              <a:rPr lang="es-PE" sz="1400" dirty="0" err="1">
                <a:solidFill>
                  <a:srgbClr val="202122"/>
                </a:solidFill>
                <a:latin typeface="Trajan Pro"/>
              </a:rPr>
              <a:t>Latex</a:t>
            </a:r>
            <a:r>
              <a:rPr lang="es-PE" sz="1400" dirty="0">
                <a:solidFill>
                  <a:srgbClr val="202122"/>
                </a:solidFill>
                <a:latin typeface="Trajan Pro"/>
              </a:rPr>
              <a:t>, además se pueden generar presentaciones de diapositivas, archivos en PDF, etc.</a:t>
            </a:r>
            <a:endParaRPr lang="es-ES" sz="1400" dirty="0">
              <a:latin typeface="Trajan Pro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BD015C9-9385-89FE-B16C-8A54D7362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85" y="1472000"/>
            <a:ext cx="4922708" cy="3408029"/>
          </a:xfrm>
          <a:prstGeom prst="rect">
            <a:avLst/>
          </a:prstGeom>
        </p:spPr>
      </p:pic>
      <p:sp>
        <p:nvSpPr>
          <p:cNvPr id="15" name="Google Shape;52;p2">
            <a:extLst>
              <a:ext uri="{FF2B5EF4-FFF2-40B4-BE49-F238E27FC236}">
                <a16:creationId xmlns:a16="http://schemas.microsoft.com/office/drawing/2014/main" id="{116E3444-3CEA-55A4-B423-4883D3A7B4CC}"/>
              </a:ext>
            </a:extLst>
          </p:cNvPr>
          <p:cNvSpPr txBox="1">
            <a:spLocks/>
          </p:cNvSpPr>
          <p:nvPr/>
        </p:nvSpPr>
        <p:spPr>
          <a:xfrm>
            <a:off x="469582" y="212090"/>
            <a:ext cx="10415669" cy="69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s-PE" dirty="0"/>
              <a:t>JUPYTER</a:t>
            </a:r>
          </a:p>
        </p:txBody>
      </p:sp>
    </p:spTree>
    <p:extLst>
      <p:ext uri="{BB962C8B-B14F-4D97-AF65-F5344CB8AC3E}">
        <p14:creationId xmlns:p14="http://schemas.microsoft.com/office/powerpoint/2010/main" val="422483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2;p2">
            <a:extLst>
              <a:ext uri="{FF2B5EF4-FFF2-40B4-BE49-F238E27FC236}">
                <a16:creationId xmlns:a16="http://schemas.microsoft.com/office/drawing/2014/main" id="{116E3444-3CEA-55A4-B423-4883D3A7B4CC}"/>
              </a:ext>
            </a:extLst>
          </p:cNvPr>
          <p:cNvSpPr txBox="1">
            <a:spLocks/>
          </p:cNvSpPr>
          <p:nvPr/>
        </p:nvSpPr>
        <p:spPr>
          <a:xfrm>
            <a:off x="469582" y="212090"/>
            <a:ext cx="10415669" cy="69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s-PE" dirty="0"/>
              <a:t>TRABAJAR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6A1E678-9B79-7372-6E5E-9D3BDA2A7ECD}"/>
              </a:ext>
            </a:extLst>
          </p:cNvPr>
          <p:cNvSpPr/>
          <p:nvPr/>
        </p:nvSpPr>
        <p:spPr>
          <a:xfrm>
            <a:off x="1979205" y="2734183"/>
            <a:ext cx="43410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3ds Light" panose="02000503020000020004" pitchFamily="2" charset="0"/>
              </a:rPr>
              <a:t>Permite a los usuarios colaborar y ejecutar código empleando los recursos en la nube de Google, como unidades de procesamiento gráfico, y guardar sus documentos en Google Drive.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0EBDE6-7462-3599-9B9A-B89AC198DB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8" t="17842" r="28423" b="19564"/>
          <a:stretch/>
        </p:blipFill>
        <p:spPr>
          <a:xfrm>
            <a:off x="578654" y="2685528"/>
            <a:ext cx="1103724" cy="11628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BF621E9-235D-0573-8846-A948CD3EB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" y="4092922"/>
            <a:ext cx="3019245" cy="141527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58A7848-5404-18A2-5972-57C261B20BE7}"/>
              </a:ext>
            </a:extLst>
          </p:cNvPr>
          <p:cNvSpPr/>
          <p:nvPr/>
        </p:nvSpPr>
        <p:spPr>
          <a:xfrm>
            <a:off x="3781425" y="4370180"/>
            <a:ext cx="24479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dirty="0">
                <a:latin typeface="3ds Light" panose="02000503020000020004" pitchFamily="2" charset="0"/>
              </a:rPr>
              <a:t>Otra plataforma análoga a </a:t>
            </a:r>
            <a:r>
              <a:rPr lang="es-PE" dirty="0" err="1">
                <a:latin typeface="3ds Light" panose="02000503020000020004" pitchFamily="2" charset="0"/>
              </a:rPr>
              <a:t>Colab</a:t>
            </a:r>
            <a:r>
              <a:rPr lang="es-PE" dirty="0">
                <a:latin typeface="3ds Light" panose="02000503020000020004" pitchFamily="2" charset="0"/>
              </a:rPr>
              <a:t>, con servicios gratuitos de GPU, TPU, con bases de datos y notebooks compartidos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DE78090-56DD-C8D5-F09D-1BD5C8528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" y="1316032"/>
            <a:ext cx="1321868" cy="132186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E4575F7-0269-D323-96F8-146A998F6D04}"/>
              </a:ext>
            </a:extLst>
          </p:cNvPr>
          <p:cNvSpPr/>
          <p:nvPr/>
        </p:nvSpPr>
        <p:spPr>
          <a:xfrm>
            <a:off x="1979204" y="1856637"/>
            <a:ext cx="5780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latin typeface="3ds Light" panose="02000503020000020004" pitchFamily="2" charset="0"/>
              </a:rPr>
              <a:t>Interfaz del cuaderno </a:t>
            </a:r>
            <a:r>
              <a:rPr lang="es-PE" dirty="0" err="1">
                <a:latin typeface="3ds Light" panose="02000503020000020004" pitchFamily="2" charset="0"/>
              </a:rPr>
              <a:t>Jupyter</a:t>
            </a:r>
            <a:r>
              <a:rPr lang="es-PE" dirty="0">
                <a:latin typeface="3ds Light" panose="02000503020000020004" pitchFamily="2" charset="0"/>
              </a:rPr>
              <a:t> con el tema de Google</a:t>
            </a:r>
          </a:p>
        </p:txBody>
      </p:sp>
      <p:pic>
        <p:nvPicPr>
          <p:cNvPr id="10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CBB9AA2-8392-A6E9-E644-2930832DC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493" y="1493600"/>
            <a:ext cx="4341010" cy="45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8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2;p2">
            <a:extLst>
              <a:ext uri="{FF2B5EF4-FFF2-40B4-BE49-F238E27FC236}">
                <a16:creationId xmlns:a16="http://schemas.microsoft.com/office/drawing/2014/main" id="{116E3444-3CEA-55A4-B423-4883D3A7B4CC}"/>
              </a:ext>
            </a:extLst>
          </p:cNvPr>
          <p:cNvSpPr txBox="1">
            <a:spLocks/>
          </p:cNvSpPr>
          <p:nvPr/>
        </p:nvSpPr>
        <p:spPr>
          <a:xfrm>
            <a:off x="793432" y="650240"/>
            <a:ext cx="10415669" cy="69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s-PE" dirty="0"/>
              <a:t>INTRODUCCIÓN A PYTHON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5EB75C-5B9E-A527-26E2-E01F1805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46" y="2686210"/>
            <a:ext cx="2085440" cy="29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FE75B7-415C-1EF4-C231-994C445E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36" y="2686210"/>
            <a:ext cx="2110266" cy="29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FF17CD-576B-EE1D-E898-000E829C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02" y="2686210"/>
            <a:ext cx="2377153" cy="29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5370C2B-CECF-49C7-3100-BE6F90C8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430" y="2686209"/>
            <a:ext cx="2270261" cy="29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F91C3F6-9CEA-2444-38C2-174EDD4DDC61}"/>
              </a:ext>
            </a:extLst>
          </p:cNvPr>
          <p:cNvSpPr/>
          <p:nvPr/>
        </p:nvSpPr>
        <p:spPr>
          <a:xfrm>
            <a:off x="448472" y="1998233"/>
            <a:ext cx="8352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>
                <a:latin typeface="+mn-lt"/>
              </a:rPr>
              <a:t>Recomendaciones de material complementario para el curso.</a:t>
            </a:r>
          </a:p>
        </p:txBody>
      </p:sp>
    </p:spTree>
    <p:extLst>
      <p:ext uri="{BB962C8B-B14F-4D97-AF65-F5344CB8AC3E}">
        <p14:creationId xmlns:p14="http://schemas.microsoft.com/office/powerpoint/2010/main" val="402701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2;p2">
            <a:extLst>
              <a:ext uri="{FF2B5EF4-FFF2-40B4-BE49-F238E27FC236}">
                <a16:creationId xmlns:a16="http://schemas.microsoft.com/office/drawing/2014/main" id="{116E3444-3CEA-55A4-B423-4883D3A7B4CC}"/>
              </a:ext>
            </a:extLst>
          </p:cNvPr>
          <p:cNvSpPr txBox="1">
            <a:spLocks/>
          </p:cNvSpPr>
          <p:nvPr/>
        </p:nvSpPr>
        <p:spPr>
          <a:xfrm>
            <a:off x="469582" y="297815"/>
            <a:ext cx="10415669" cy="69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s-PE" dirty="0"/>
              <a:t>ABC de PYTHON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DE78090-56DD-C8D5-F09D-1BD5C8528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07" y="148907"/>
            <a:ext cx="991585" cy="991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90FBF2-10E5-CC0B-AB61-FE496A5DD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47800"/>
            <a:ext cx="5073650" cy="4857750"/>
          </a:xfrm>
          <a:prstGeom prst="rect">
            <a:avLst/>
          </a:prstGeom>
        </p:spPr>
      </p:pic>
      <p:sp>
        <p:nvSpPr>
          <p:cNvPr id="10" name="Marcador de texto 1">
            <a:extLst>
              <a:ext uri="{FF2B5EF4-FFF2-40B4-BE49-F238E27FC236}">
                <a16:creationId xmlns:a16="http://schemas.microsoft.com/office/drawing/2014/main" id="{D138BA08-2F47-A790-4ACE-2DD02786700A}"/>
              </a:ext>
            </a:extLst>
          </p:cNvPr>
          <p:cNvSpPr>
            <a:spLocks noGrp="1"/>
          </p:cNvSpPr>
          <p:nvPr/>
        </p:nvSpPr>
        <p:spPr>
          <a:xfrm>
            <a:off x="825182" y="2003775"/>
            <a:ext cx="4454525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buFont typeface="+mj-lt"/>
              <a:buAutoNum type="arabicPeriod"/>
            </a:pPr>
            <a:r>
              <a:rPr lang="es-PE" sz="2800" i="0" u="none" strike="noStrike" baseline="0" dirty="0">
                <a:solidFill>
                  <a:srgbClr val="000000"/>
                </a:solidFill>
                <a:latin typeface="LMRoman10-Bold"/>
              </a:rPr>
              <a:t>¿Por qué deberías aprender a escribir programas?</a:t>
            </a:r>
          </a:p>
          <a:p>
            <a:pPr marL="685800" indent="-457200">
              <a:buFont typeface="+mj-lt"/>
              <a:buAutoNum type="arabicPeriod"/>
            </a:pPr>
            <a:r>
              <a:rPr lang="es-PE" sz="2800" i="0" u="none" strike="noStrike" baseline="0" dirty="0">
                <a:solidFill>
                  <a:srgbClr val="000000"/>
                </a:solidFill>
                <a:latin typeface="LMRoman10-Bold"/>
              </a:rPr>
              <a:t>Valores, Tipos y Variables</a:t>
            </a:r>
          </a:p>
          <a:p>
            <a:pPr marL="685800" indent="-457200">
              <a:buFont typeface="+mj-lt"/>
              <a:buAutoNum type="arabicPeriod"/>
            </a:pPr>
            <a:r>
              <a:rPr lang="es-PE" sz="2800" i="0" u="none" strike="noStrike" baseline="0" dirty="0">
                <a:solidFill>
                  <a:srgbClr val="000000"/>
                </a:solidFill>
                <a:latin typeface="LMRoman10-Bold"/>
              </a:rPr>
              <a:t>Ejecución condicional (IF)</a:t>
            </a:r>
          </a:p>
          <a:p>
            <a:pPr marL="685800" indent="-457200">
              <a:buFont typeface="+mj-lt"/>
              <a:buAutoNum type="arabicPeriod"/>
            </a:pPr>
            <a:r>
              <a:rPr lang="es-PE" sz="2800" i="0" u="none" strike="noStrike" baseline="0" dirty="0">
                <a:latin typeface="LMRoman10-Bold"/>
              </a:rPr>
              <a:t>Funciones</a:t>
            </a:r>
            <a:endParaRPr lang="es-PE" sz="2800" dirty="0">
              <a:latin typeface="LMRoman10-Bold"/>
            </a:endParaRPr>
          </a:p>
          <a:p>
            <a:pPr marL="685800" indent="-457200">
              <a:buFont typeface="+mj-lt"/>
              <a:buAutoNum type="arabicPeriod"/>
            </a:pPr>
            <a:r>
              <a:rPr lang="es-PE" sz="2800" i="0" u="none" strike="noStrike" baseline="0" dirty="0">
                <a:latin typeface="LMRoman10-Bold"/>
              </a:rPr>
              <a:t>Iteraciones (WHILE, FOR)</a:t>
            </a:r>
          </a:p>
          <a:p>
            <a:pPr marL="685800" indent="-457200">
              <a:buFont typeface="+mj-lt"/>
              <a:buAutoNum type="arabicPeriod"/>
            </a:pPr>
            <a:r>
              <a:rPr lang="es-PE" sz="2800" i="0" u="none" strike="noStrike" baseline="0" dirty="0">
                <a:latin typeface="LMRoman10-Bold"/>
              </a:rPr>
              <a:t>Listas</a:t>
            </a:r>
            <a:endParaRPr lang="es-PE" sz="2800" dirty="0">
              <a:latin typeface="LMRoman10-Bold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797BFB-5CB1-EEF1-C0CE-099002D90C6B}"/>
              </a:ext>
            </a:extLst>
          </p:cNvPr>
          <p:cNvSpPr txBox="1"/>
          <p:nvPr/>
        </p:nvSpPr>
        <p:spPr>
          <a:xfrm>
            <a:off x="95249" y="6463063"/>
            <a:ext cx="9648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5"/>
              </a:rPr>
              <a:t>https://github.com/inefable12/herramientas_basicas/blob/main/1_ABC_Python_github.ipynb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25425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3623</TotalTime>
  <Words>472</Words>
  <Application>Microsoft Office PowerPoint</Application>
  <PresentationFormat>Panorámica</PresentationFormat>
  <Paragraphs>48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3ds Light</vt:lpstr>
      <vt:lpstr>Arial</vt:lpstr>
      <vt:lpstr>Calibri</vt:lpstr>
      <vt:lpstr>Georgia</vt:lpstr>
      <vt:lpstr>LMRoman10-Bold</vt:lpstr>
      <vt:lpstr>Trajan Pro</vt:lpstr>
      <vt:lpstr>Trebuchet MS</vt:lpstr>
      <vt:lpstr>Office Theme</vt:lpstr>
      <vt:lpstr>CUADERNOS DE CÓDIGO DE PYTHON PARA DOCENTES UNIVERSITARIOS Agosto-2024</vt:lpstr>
      <vt:lpstr>Antes de iniciar…</vt:lpstr>
      <vt:lpstr>Objetivos</vt:lpstr>
      <vt:lpstr>PRE-ÁMBULO</vt:lpstr>
      <vt:lpstr>CUADERNOS DE CÓDIGO DE PYTHON</vt:lpstr>
      <vt:lpstr>Presentación de PowerPoint</vt:lpstr>
      <vt:lpstr>Presentación de PowerPoint</vt:lpstr>
      <vt:lpstr>Presentación de PowerPoint</vt:lpstr>
      <vt:lpstr>Presentación de PowerPoint</vt:lpstr>
      <vt:lpstr>ESTRATEGIAS PARA RESOLUCIÓN DE PROBLEMAS EN CIENCIAS BÁSICAS</vt:lpstr>
      <vt:lpstr>Ejercicios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USO DE LICENCIAS 18 de Octubre del 2023</dc:title>
  <dc:creator>Jesus Alvarado Huayhuaz</dc:creator>
  <cp:lastModifiedBy>JESUS ANTONIO ALVARADO HUAYHUAZ</cp:lastModifiedBy>
  <cp:revision>42</cp:revision>
  <dcterms:created xsi:type="dcterms:W3CDTF">2023-10-19T22:20:46Z</dcterms:created>
  <dcterms:modified xsi:type="dcterms:W3CDTF">2024-08-09T21:00:42Z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2023-10-19T00:00:00Z</vt:filetime>
  </property>
  <property fmtid="{D5CDD505-2E9C-101B-9397-08002B2CF9AE}" pid="5" name="Producer">
    <vt:lpwstr>Microsoft® PowerPoint® 2013</vt:lpwstr>
  </property>
</Properties>
</file>